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7532" autoAdjust="0"/>
  </p:normalViewPr>
  <p:slideViewPr>
    <p:cSldViewPr snapToGrid="0">
      <p:cViewPr>
        <p:scale>
          <a:sx n="60" d="100"/>
          <a:sy n="60" d="100"/>
        </p:scale>
        <p:origin x="-884"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29B933-BB62-4970-9C79-017C456320C4}" type="datetimeFigureOut">
              <a:rPr lang="en-US" smtClean="0"/>
              <a:t>1/27/2021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C4033FF-F3B6-498F-B074-8964C212C28C}" type="slidenum">
              <a:rPr lang="en-US" smtClean="0"/>
              <a:t>‹#›</a:t>
            </a:fld>
            <a:endParaRPr lang="en-US"/>
          </a:p>
        </p:txBody>
      </p:sp>
    </p:spTree>
    <p:extLst>
      <p:ext uri="{BB962C8B-B14F-4D97-AF65-F5344CB8AC3E}">
        <p14:creationId xmlns:p14="http://schemas.microsoft.com/office/powerpoint/2010/main" val="42632994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Ethics</a:t>
            </a:r>
            <a:r>
              <a:rPr lang="en-US" baseline="0" dirty="0" smtClean="0"/>
              <a:t> are moral principles. They play a key role in protection of human subjects in a research. There are numerous people involved in medical study. The best example of medical study/research is clinical trials. In phase I -20 to 80 individuals, phase II -100 to 300 individuals, phase III –about 3000 individuals and in phase IV the number is even larger. All the human subjects are protected by ethical values. </a:t>
            </a:r>
            <a:r>
              <a:rPr lang="en-US" dirty="0" smtClean="0"/>
              <a:t>During all these phases, human  subjects are recruited. It is necessary to make sure that they are maximally protected and in case of any effects, they are entitled to compensation.</a:t>
            </a:r>
          </a:p>
          <a:p>
            <a:r>
              <a:rPr lang="en-US" dirty="0" smtClean="0"/>
              <a:t>It is required, all researchers must uphold all the ethics when carrying out their studies. Ethics are moral values that guide professions’ behavior. In the medical field, they are critical guidelines that must be considered in every decision making. (</a:t>
            </a:r>
            <a:r>
              <a:rPr lang="en-US" dirty="0" err="1" smtClean="0"/>
              <a:t>Abramowicz</a:t>
            </a:r>
            <a:r>
              <a:rPr lang="en-US" baseline="0" dirty="0" smtClean="0"/>
              <a:t> &amp; </a:t>
            </a:r>
            <a:r>
              <a:rPr lang="en-US" dirty="0" err="1" smtClean="0"/>
              <a:t>Szafarz</a:t>
            </a:r>
            <a:r>
              <a:rPr lang="en-US" dirty="0" smtClean="0"/>
              <a:t>., 2020)</a:t>
            </a:r>
          </a:p>
          <a:p>
            <a:endParaRPr lang="en-US" dirty="0"/>
          </a:p>
        </p:txBody>
      </p:sp>
      <p:sp>
        <p:nvSpPr>
          <p:cNvPr id="4" name="Slide Number Placeholder 3"/>
          <p:cNvSpPr>
            <a:spLocks noGrp="1"/>
          </p:cNvSpPr>
          <p:nvPr>
            <p:ph type="sldNum" sz="quarter" idx="10"/>
          </p:nvPr>
        </p:nvSpPr>
        <p:spPr/>
        <p:txBody>
          <a:bodyPr/>
          <a:lstStyle/>
          <a:p>
            <a:fld id="{2C4033FF-F3B6-498F-B074-8964C212C28C}" type="slidenum">
              <a:rPr lang="en-US" smtClean="0"/>
              <a:t>2</a:t>
            </a:fld>
            <a:endParaRPr lang="en-US"/>
          </a:p>
        </p:txBody>
      </p:sp>
    </p:spTree>
    <p:extLst>
      <p:ext uri="{BB962C8B-B14F-4D97-AF65-F5344CB8AC3E}">
        <p14:creationId xmlns:p14="http://schemas.microsoft.com/office/powerpoint/2010/main" val="23723312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Beneficence is</a:t>
            </a:r>
            <a:r>
              <a:rPr lang="en-US" baseline="0" dirty="0" smtClean="0"/>
              <a:t> an act of philanthropy. Simply describes acts that are charitable and kind to the other party, in this case, the human subject in the research. This behavior is encouraged throughout the research process. </a:t>
            </a:r>
            <a:r>
              <a:rPr lang="en-US" dirty="0" smtClean="0"/>
              <a:t>For example, in studies that involves obtaining a crude medicine from a plant –sometimes this may require the researcher to destroy the whole plant to extract the crude drug. Having this in mind, the researcher should have developed a program to sustain the particular plant in the region. </a:t>
            </a:r>
          </a:p>
          <a:p>
            <a:r>
              <a:rPr lang="en-US" dirty="0" smtClean="0"/>
              <a:t>the researcher should have developed a program to sustain the particular plant in the region. </a:t>
            </a:r>
          </a:p>
          <a:p>
            <a:r>
              <a:rPr lang="en-US" dirty="0" smtClean="0"/>
              <a:t>This is beneficial to the community as such programs develop sustainable ecosystems in the area.</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Beneficence in research is also evident when the research brings some development in the particular region where the study is being conducted. (</a:t>
            </a:r>
            <a:r>
              <a:rPr lang="en-US" dirty="0" err="1" smtClean="0"/>
              <a:t>Adashi</a:t>
            </a:r>
            <a:r>
              <a:rPr lang="en-US" dirty="0" smtClean="0"/>
              <a:t> et al.,</a:t>
            </a:r>
            <a:r>
              <a:rPr lang="en-US" baseline="0" dirty="0" smtClean="0"/>
              <a:t> 2019)</a:t>
            </a:r>
            <a:endParaRPr lang="en-US" sz="1200" dirty="0" smtClean="0"/>
          </a:p>
          <a:p>
            <a:endParaRPr lang="en-US" dirty="0"/>
          </a:p>
        </p:txBody>
      </p:sp>
      <p:sp>
        <p:nvSpPr>
          <p:cNvPr id="4" name="Slide Number Placeholder 3"/>
          <p:cNvSpPr>
            <a:spLocks noGrp="1"/>
          </p:cNvSpPr>
          <p:nvPr>
            <p:ph type="sldNum" sz="quarter" idx="10"/>
          </p:nvPr>
        </p:nvSpPr>
        <p:spPr/>
        <p:txBody>
          <a:bodyPr/>
          <a:lstStyle/>
          <a:p>
            <a:fld id="{2C4033FF-F3B6-498F-B074-8964C212C28C}" type="slidenum">
              <a:rPr lang="en-US" smtClean="0"/>
              <a:t>3</a:t>
            </a:fld>
            <a:endParaRPr lang="en-US"/>
          </a:p>
        </p:txBody>
      </p:sp>
    </p:spTree>
    <p:extLst>
      <p:ext uri="{BB962C8B-B14F-4D97-AF65-F5344CB8AC3E}">
        <p14:creationId xmlns:p14="http://schemas.microsoft.com/office/powerpoint/2010/main" val="2740872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Non-malfeasance means</a:t>
            </a:r>
            <a:r>
              <a:rPr lang="en-US" baseline="0" dirty="0" smtClean="0"/>
              <a:t> that the researcher will refrain from all kinds of wrongdoing. It is a principle that dictates that you will not wrong any of your human subjects throughout the study. </a:t>
            </a:r>
            <a:r>
              <a:rPr lang="en-US" sz="1200" dirty="0" smtClean="0"/>
              <a:t>In this case, all the human subjects should have an insurance cover. </a:t>
            </a:r>
          </a:p>
          <a:p>
            <a:r>
              <a:rPr lang="en-US" sz="1200" dirty="0" smtClean="0"/>
              <a:t>The kind of insurance to recommended varies with the kind of research. Risk assessment must be carefully done so that all precautions are taken at the most appropriate time –before the study begins, during the study or after the study.</a:t>
            </a:r>
          </a:p>
          <a:p>
            <a:r>
              <a:rPr lang="en-US" sz="1200" dirty="0" smtClean="0"/>
              <a:t>After risk assessment, all the participants should be notified and all the necessary information disclosed to them before they sign up for the consent form (</a:t>
            </a:r>
            <a:r>
              <a:rPr lang="en-US" dirty="0" err="1" smtClean="0"/>
              <a:t>DeJonckheere</a:t>
            </a:r>
            <a:r>
              <a:rPr lang="en-US" dirty="0" smtClean="0"/>
              <a:t> &amp;</a:t>
            </a:r>
            <a:r>
              <a:rPr lang="en-US" baseline="0" dirty="0" smtClean="0"/>
              <a:t> </a:t>
            </a:r>
            <a:r>
              <a:rPr lang="en-US" dirty="0" smtClean="0"/>
              <a:t>Vaughn.,</a:t>
            </a:r>
            <a:r>
              <a:rPr lang="en-US" baseline="0" dirty="0" smtClean="0"/>
              <a:t> 2019)</a:t>
            </a:r>
            <a:r>
              <a:rPr lang="en-US" sz="1200" dirty="0" smtClean="0"/>
              <a:t>. </a:t>
            </a:r>
          </a:p>
          <a:p>
            <a:endParaRPr lang="en-US" dirty="0"/>
          </a:p>
        </p:txBody>
      </p:sp>
      <p:sp>
        <p:nvSpPr>
          <p:cNvPr id="4" name="Slide Number Placeholder 3"/>
          <p:cNvSpPr>
            <a:spLocks noGrp="1"/>
          </p:cNvSpPr>
          <p:nvPr>
            <p:ph type="sldNum" sz="quarter" idx="10"/>
          </p:nvPr>
        </p:nvSpPr>
        <p:spPr/>
        <p:txBody>
          <a:bodyPr/>
          <a:lstStyle/>
          <a:p>
            <a:fld id="{2C4033FF-F3B6-498F-B074-8964C212C28C}" type="slidenum">
              <a:rPr lang="en-US" smtClean="0"/>
              <a:t>4</a:t>
            </a:fld>
            <a:endParaRPr lang="en-US"/>
          </a:p>
        </p:txBody>
      </p:sp>
    </p:spTree>
    <p:extLst>
      <p:ext uri="{BB962C8B-B14F-4D97-AF65-F5344CB8AC3E}">
        <p14:creationId xmlns:p14="http://schemas.microsoft.com/office/powerpoint/2010/main" val="8397944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participants have</a:t>
            </a:r>
            <a:r>
              <a:rPr lang="en-US" baseline="0" dirty="0" smtClean="0"/>
              <a:t> the right to accept or refuse to participate in the research or study. No one should be forced into the study. All human subjects are required to make an informed and </a:t>
            </a:r>
            <a:r>
              <a:rPr lang="en-US" baseline="0" dirty="0" err="1" smtClean="0"/>
              <a:t>uncoerced</a:t>
            </a:r>
            <a:r>
              <a:rPr lang="en-US" baseline="0" dirty="0" smtClean="0"/>
              <a:t> decision. </a:t>
            </a:r>
            <a:r>
              <a:rPr lang="en-US" dirty="0" smtClean="0"/>
              <a:t>Participants should be notified of all the risk, necessary precaution and any other relevant data before they are asked to make their decisions. If the participants are not willing to participate they are free to decline the offer.</a:t>
            </a:r>
          </a:p>
          <a:p>
            <a:r>
              <a:rPr lang="en-US" dirty="0" smtClean="0"/>
              <a:t>Protecting the community includes respecting the decisions made by the individuals. As part of protecting the individuals, training before the study must done </a:t>
            </a:r>
            <a:r>
              <a:rPr lang="en-US" dirty="0" err="1" smtClean="0"/>
              <a:t>thorought</a:t>
            </a:r>
            <a:r>
              <a:rPr lang="en-US" dirty="0" smtClean="0"/>
              <a:t>.</a:t>
            </a:r>
          </a:p>
          <a:p>
            <a:r>
              <a:rPr lang="en-US" baseline="0" dirty="0" smtClean="0"/>
              <a:t>Confidentiality should also be maintained all through (</a:t>
            </a:r>
            <a:r>
              <a:rPr lang="en-US" baseline="0" dirty="0" err="1" smtClean="0"/>
              <a:t>Bigby</a:t>
            </a:r>
            <a:r>
              <a:rPr lang="en-US" baseline="0" dirty="0" smtClean="0"/>
              <a:t> et al., 2019). </a:t>
            </a:r>
            <a:endParaRPr lang="en-US" dirty="0"/>
          </a:p>
        </p:txBody>
      </p:sp>
      <p:sp>
        <p:nvSpPr>
          <p:cNvPr id="4" name="Slide Number Placeholder 3"/>
          <p:cNvSpPr>
            <a:spLocks noGrp="1"/>
          </p:cNvSpPr>
          <p:nvPr>
            <p:ph type="sldNum" sz="quarter" idx="10"/>
          </p:nvPr>
        </p:nvSpPr>
        <p:spPr/>
        <p:txBody>
          <a:bodyPr/>
          <a:lstStyle/>
          <a:p>
            <a:fld id="{2C4033FF-F3B6-498F-B074-8964C212C28C}" type="slidenum">
              <a:rPr lang="en-US" smtClean="0"/>
              <a:t>5</a:t>
            </a:fld>
            <a:endParaRPr lang="en-US"/>
          </a:p>
        </p:txBody>
      </p:sp>
    </p:spTree>
    <p:extLst>
      <p:ext uri="{BB962C8B-B14F-4D97-AF65-F5344CB8AC3E}">
        <p14:creationId xmlns:p14="http://schemas.microsoft.com/office/powerpoint/2010/main" val="37789344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Throughout</a:t>
            </a:r>
            <a:r>
              <a:rPr lang="en-US" baseline="0" dirty="0" smtClean="0"/>
              <a:t> the research, all participants are expected to be truthful. Researcher and participants should respect each other. </a:t>
            </a:r>
            <a:r>
              <a:rPr lang="en-US" dirty="0" smtClean="0"/>
              <a:t>Honesty also means the researcher should disclose all information to the participants and not hiding true information with worries that the subjects may refuse to participate in the study. </a:t>
            </a:r>
            <a:r>
              <a:rPr lang="en-US" baseline="0" dirty="0" smtClean="0"/>
              <a:t>For example, if the research is on a particular drug, let the subjects know any adverse drug effects expected. </a:t>
            </a:r>
            <a:endParaRPr lang="en-US" dirty="0" smtClean="0"/>
          </a:p>
          <a:p>
            <a:r>
              <a:rPr lang="en-US" baseline="0" dirty="0" smtClean="0"/>
              <a:t>This will always promote dignity for each other (</a:t>
            </a:r>
            <a:r>
              <a:rPr lang="en-US" baseline="0" dirty="0" err="1" smtClean="0"/>
              <a:t>Jerjes</a:t>
            </a:r>
            <a:r>
              <a:rPr lang="en-US" baseline="0" dirty="0" smtClean="0"/>
              <a:t> et al., 2018)</a:t>
            </a:r>
          </a:p>
          <a:p>
            <a:r>
              <a:rPr lang="en-US" dirty="0" smtClean="0"/>
              <a:t>Sensitive topics should be handled with care so that no one is stigmatized based on their status such as HIV/AIDS and matters that are sexual.</a:t>
            </a:r>
          </a:p>
          <a:p>
            <a:r>
              <a:rPr lang="en-US" dirty="0" smtClean="0"/>
              <a:t>The research should also be conducted in way such that none of the activities is dehumanizing or demoralizing. </a:t>
            </a:r>
          </a:p>
          <a:p>
            <a:endParaRPr lang="en-US" dirty="0"/>
          </a:p>
        </p:txBody>
      </p:sp>
      <p:sp>
        <p:nvSpPr>
          <p:cNvPr id="4" name="Slide Number Placeholder 3"/>
          <p:cNvSpPr>
            <a:spLocks noGrp="1"/>
          </p:cNvSpPr>
          <p:nvPr>
            <p:ph type="sldNum" sz="quarter" idx="10"/>
          </p:nvPr>
        </p:nvSpPr>
        <p:spPr/>
        <p:txBody>
          <a:bodyPr/>
          <a:lstStyle/>
          <a:p>
            <a:fld id="{2C4033FF-F3B6-498F-B074-8964C212C28C}" type="slidenum">
              <a:rPr lang="en-US" smtClean="0"/>
              <a:t>6</a:t>
            </a:fld>
            <a:endParaRPr lang="en-US"/>
          </a:p>
        </p:txBody>
      </p:sp>
    </p:spTree>
    <p:extLst>
      <p:ext uri="{BB962C8B-B14F-4D97-AF65-F5344CB8AC3E}">
        <p14:creationId xmlns:p14="http://schemas.microsoft.com/office/powerpoint/2010/main" val="18877777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Fairness should prevail throughout</a:t>
            </a:r>
            <a:r>
              <a:rPr lang="en-US" baseline="0" dirty="0" smtClean="0"/>
              <a:t> the research. Otherwise the researcher will end up with conflicts with the subjects. </a:t>
            </a:r>
            <a:r>
              <a:rPr lang="en-US" dirty="0" smtClean="0"/>
              <a:t>In simple terms, no one should be undermined due to his or her gender, disability, race, religion, level of education or on any other basis.</a:t>
            </a:r>
          </a:p>
          <a:p>
            <a:r>
              <a:rPr lang="en-US" dirty="0" smtClean="0"/>
              <a:t>Discrimination also lowers the dignity of the oppressed subjects. They feel as if they are inferior. In case they are physically strong and aggressive they may get to a point of attacking those individuals that are favored in the study.</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There should be equal distribution of the study resources and all incentives distributed among all participants without </a:t>
            </a:r>
            <a:r>
              <a:rPr lang="en-US" sz="1200" dirty="0" err="1" smtClean="0"/>
              <a:t>favorism</a:t>
            </a:r>
            <a:r>
              <a:rPr lang="en-US" sz="1200" dirty="0" smtClean="0"/>
              <a:t>. Insurance cover should be allocated fairly (Martin et al,. 2019). </a:t>
            </a:r>
          </a:p>
          <a:p>
            <a:endParaRPr lang="en-US" dirty="0"/>
          </a:p>
        </p:txBody>
      </p:sp>
      <p:sp>
        <p:nvSpPr>
          <p:cNvPr id="4" name="Slide Number Placeholder 3"/>
          <p:cNvSpPr>
            <a:spLocks noGrp="1"/>
          </p:cNvSpPr>
          <p:nvPr>
            <p:ph type="sldNum" sz="quarter" idx="10"/>
          </p:nvPr>
        </p:nvSpPr>
        <p:spPr/>
        <p:txBody>
          <a:bodyPr/>
          <a:lstStyle/>
          <a:p>
            <a:fld id="{2C4033FF-F3B6-498F-B074-8964C212C28C}" type="slidenum">
              <a:rPr lang="en-US" smtClean="0"/>
              <a:t>7</a:t>
            </a:fld>
            <a:endParaRPr lang="en-US"/>
          </a:p>
        </p:txBody>
      </p:sp>
    </p:spTree>
    <p:extLst>
      <p:ext uri="{BB962C8B-B14F-4D97-AF65-F5344CB8AC3E}">
        <p14:creationId xmlns:p14="http://schemas.microsoft.com/office/powerpoint/2010/main" val="21475964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There should be</a:t>
            </a:r>
            <a:r>
              <a:rPr lang="en-US" baseline="0" dirty="0" smtClean="0"/>
              <a:t> no any ambiguous or vague question. One should use simple language –that everyone participating in the research can understand. </a:t>
            </a:r>
            <a:r>
              <a:rPr lang="en-US" dirty="0" smtClean="0"/>
              <a:t>The method of study should list main activities and procedures to be followed during the research. Write down the risks that one can predict that may be associated with the study.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Here, one should also include any discomfort that may be caused to the participant during the study. State the expected benefits and results of the study. This also comprises of any incentives or compensations to be given. If there will be rewards for good participation. </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Finally list any other alternative methods or studies that the participate can engage in in case they are not comfortable with your method of choice or in case your method of choice fails. </a:t>
            </a:r>
          </a:p>
          <a:p>
            <a:endParaRPr lang="en-US" dirty="0"/>
          </a:p>
        </p:txBody>
      </p:sp>
      <p:sp>
        <p:nvSpPr>
          <p:cNvPr id="4" name="Slide Number Placeholder 3"/>
          <p:cNvSpPr>
            <a:spLocks noGrp="1"/>
          </p:cNvSpPr>
          <p:nvPr>
            <p:ph type="sldNum" sz="quarter" idx="10"/>
          </p:nvPr>
        </p:nvSpPr>
        <p:spPr/>
        <p:txBody>
          <a:bodyPr/>
          <a:lstStyle/>
          <a:p>
            <a:fld id="{2C4033FF-F3B6-498F-B074-8964C212C28C}" type="slidenum">
              <a:rPr lang="en-US" smtClean="0"/>
              <a:t>8</a:t>
            </a:fld>
            <a:endParaRPr lang="en-US"/>
          </a:p>
        </p:txBody>
      </p:sp>
    </p:spTree>
    <p:extLst>
      <p:ext uri="{BB962C8B-B14F-4D97-AF65-F5344CB8AC3E}">
        <p14:creationId xmlns:p14="http://schemas.microsoft.com/office/powerpoint/2010/main" val="41803966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a:t>
            </a:r>
            <a:r>
              <a:rPr lang="en-US" baseline="0" dirty="0" smtClean="0"/>
              <a:t> this sample consent form, there</a:t>
            </a:r>
            <a:r>
              <a:rPr lang="en-US" dirty="0" smtClean="0"/>
              <a:t> is a brief description of the study as an introduction.</a:t>
            </a:r>
            <a:r>
              <a:rPr lang="en-US" baseline="0" dirty="0" smtClean="0"/>
              <a:t> The </a:t>
            </a:r>
            <a:r>
              <a:rPr lang="en-US" dirty="0" smtClean="0"/>
              <a:t>purpose</a:t>
            </a:r>
            <a:r>
              <a:rPr lang="en-US" baseline="0" dirty="0" smtClean="0"/>
              <a:t> of study –statement of the key aims and objectives of the study. In a good consent form, the researchers should include the persons who can take part in the study and why they prefer that kind group of people. The researchers are also expected to state reasons why one cannot take part in the study.  For example, in a study where the researcher wants to test live attenuated vaccine, immune-compromised subjects should not be included in the first phase trials. It is good to also enquire about any other underlying conditions in a clinical research. On the other side is a questionnaire that the subject fills in. If agrees, then, the subject should sign in the given space.</a:t>
            </a:r>
            <a:endParaRPr lang="en-US" dirty="0"/>
          </a:p>
        </p:txBody>
      </p:sp>
      <p:sp>
        <p:nvSpPr>
          <p:cNvPr id="4" name="Slide Number Placeholder 3"/>
          <p:cNvSpPr>
            <a:spLocks noGrp="1"/>
          </p:cNvSpPr>
          <p:nvPr>
            <p:ph type="sldNum" sz="quarter" idx="10"/>
          </p:nvPr>
        </p:nvSpPr>
        <p:spPr/>
        <p:txBody>
          <a:bodyPr/>
          <a:lstStyle/>
          <a:p>
            <a:fld id="{2C4033FF-F3B6-498F-B074-8964C212C28C}" type="slidenum">
              <a:rPr lang="en-US" smtClean="0"/>
              <a:t>9</a:t>
            </a:fld>
            <a:endParaRPr lang="en-US"/>
          </a:p>
        </p:txBody>
      </p:sp>
    </p:spTree>
    <p:extLst>
      <p:ext uri="{BB962C8B-B14F-4D97-AF65-F5344CB8AC3E}">
        <p14:creationId xmlns:p14="http://schemas.microsoft.com/office/powerpoint/2010/main" val="31056659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Ethic also ensure that the research upholds the social and moral values of the society where the study is been done.</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It is important to generate a good  consent form to have the best participation of all the subjects. A good consent form informs the subjects on what is expected from them. </a:t>
            </a:r>
            <a:r>
              <a:rPr lang="en-US" sz="1200" dirty="0" smtClean="0"/>
              <a:t>Privacy and confidentiality allows the subjects to be free and open to the researcher while beneficence and non-malfeasance ensures that the benefits of the research are evident to the community. </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consent form must always be clear and informative to the subject</a:t>
            </a:r>
            <a:r>
              <a:rPr lang="en-US" dirty="0" smtClean="0"/>
              <a:t>. </a:t>
            </a:r>
            <a:r>
              <a:rPr lang="en-US" sz="1200" dirty="0" smtClean="0"/>
              <a:t>All these contribute to the success of the research.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2C4033FF-F3B6-498F-B074-8964C212C28C}" type="slidenum">
              <a:rPr lang="en-US" smtClean="0"/>
              <a:t>10</a:t>
            </a:fld>
            <a:endParaRPr lang="en-US"/>
          </a:p>
        </p:txBody>
      </p:sp>
    </p:spTree>
    <p:extLst>
      <p:ext uri="{BB962C8B-B14F-4D97-AF65-F5344CB8AC3E}">
        <p14:creationId xmlns:p14="http://schemas.microsoft.com/office/powerpoint/2010/main" val="17319850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Any</a:t>
            </a:r>
            <a:r>
              <a:rPr lang="en-US" baseline="0" dirty="0" smtClean="0"/>
              <a:t> questions? </a:t>
            </a:r>
            <a:endParaRPr lang="en-US" dirty="0"/>
          </a:p>
        </p:txBody>
      </p:sp>
      <p:sp>
        <p:nvSpPr>
          <p:cNvPr id="4" name="Slide Number Placeholder 3"/>
          <p:cNvSpPr>
            <a:spLocks noGrp="1"/>
          </p:cNvSpPr>
          <p:nvPr>
            <p:ph type="sldNum" sz="quarter" idx="10"/>
          </p:nvPr>
        </p:nvSpPr>
        <p:spPr/>
        <p:txBody>
          <a:bodyPr/>
          <a:lstStyle/>
          <a:p>
            <a:fld id="{2C4033FF-F3B6-498F-B074-8964C212C28C}" type="slidenum">
              <a:rPr lang="en-US" smtClean="0"/>
              <a:t>11</a:t>
            </a:fld>
            <a:endParaRPr lang="en-US"/>
          </a:p>
        </p:txBody>
      </p:sp>
    </p:spTree>
    <p:extLst>
      <p:ext uri="{BB962C8B-B14F-4D97-AF65-F5344CB8AC3E}">
        <p14:creationId xmlns:p14="http://schemas.microsoft.com/office/powerpoint/2010/main" val="2384165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262453A-3DC3-41B6-B7C9-056DBA5773D2}" type="datetimeFigureOut">
              <a:rPr lang="en-US" smtClean="0"/>
              <a:t>1/27/2021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9B62F7-C67B-4BD4-8DEA-9D2F15031EAE}" type="slidenum">
              <a:rPr lang="en-US" smtClean="0"/>
              <a:t>‹#›</a:t>
            </a:fld>
            <a:endParaRPr lang="en-US"/>
          </a:p>
        </p:txBody>
      </p:sp>
    </p:spTree>
    <p:extLst>
      <p:ext uri="{BB962C8B-B14F-4D97-AF65-F5344CB8AC3E}">
        <p14:creationId xmlns:p14="http://schemas.microsoft.com/office/powerpoint/2010/main" val="15742099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262453A-3DC3-41B6-B7C9-056DBA5773D2}" type="datetimeFigureOut">
              <a:rPr lang="en-US" smtClean="0"/>
              <a:t>1/27/2021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9B62F7-C67B-4BD4-8DEA-9D2F15031EAE}" type="slidenum">
              <a:rPr lang="en-US" smtClean="0"/>
              <a:t>‹#›</a:t>
            </a:fld>
            <a:endParaRPr lang="en-US"/>
          </a:p>
        </p:txBody>
      </p:sp>
    </p:spTree>
    <p:extLst>
      <p:ext uri="{BB962C8B-B14F-4D97-AF65-F5344CB8AC3E}">
        <p14:creationId xmlns:p14="http://schemas.microsoft.com/office/powerpoint/2010/main" val="22821472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262453A-3DC3-41B6-B7C9-056DBA5773D2}" type="datetimeFigureOut">
              <a:rPr lang="en-US" smtClean="0"/>
              <a:t>1/27/2021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9B62F7-C67B-4BD4-8DEA-9D2F15031EAE}" type="slidenum">
              <a:rPr lang="en-US" smtClean="0"/>
              <a:t>‹#›</a:t>
            </a:fld>
            <a:endParaRPr lang="en-US"/>
          </a:p>
        </p:txBody>
      </p:sp>
    </p:spTree>
    <p:extLst>
      <p:ext uri="{BB962C8B-B14F-4D97-AF65-F5344CB8AC3E}">
        <p14:creationId xmlns:p14="http://schemas.microsoft.com/office/powerpoint/2010/main" val="38485900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262453A-3DC3-41B6-B7C9-056DBA5773D2}" type="datetimeFigureOut">
              <a:rPr lang="en-US" smtClean="0"/>
              <a:t>1/27/2021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9B62F7-C67B-4BD4-8DEA-9D2F15031EAE}" type="slidenum">
              <a:rPr lang="en-US" smtClean="0"/>
              <a:t>‹#›</a:t>
            </a:fld>
            <a:endParaRPr lang="en-US"/>
          </a:p>
        </p:txBody>
      </p:sp>
    </p:spTree>
    <p:extLst>
      <p:ext uri="{BB962C8B-B14F-4D97-AF65-F5344CB8AC3E}">
        <p14:creationId xmlns:p14="http://schemas.microsoft.com/office/powerpoint/2010/main" val="33073855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262453A-3DC3-41B6-B7C9-056DBA5773D2}" type="datetimeFigureOut">
              <a:rPr lang="en-US" smtClean="0"/>
              <a:t>1/27/2021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9B62F7-C67B-4BD4-8DEA-9D2F15031EAE}" type="slidenum">
              <a:rPr lang="en-US" smtClean="0"/>
              <a:t>‹#›</a:t>
            </a:fld>
            <a:endParaRPr lang="en-US"/>
          </a:p>
        </p:txBody>
      </p:sp>
    </p:spTree>
    <p:extLst>
      <p:ext uri="{BB962C8B-B14F-4D97-AF65-F5344CB8AC3E}">
        <p14:creationId xmlns:p14="http://schemas.microsoft.com/office/powerpoint/2010/main" val="10820742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262453A-3DC3-41B6-B7C9-056DBA5773D2}" type="datetimeFigureOut">
              <a:rPr lang="en-US" smtClean="0"/>
              <a:t>1/27/2021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9B62F7-C67B-4BD4-8DEA-9D2F15031EAE}" type="slidenum">
              <a:rPr lang="en-US" smtClean="0"/>
              <a:t>‹#›</a:t>
            </a:fld>
            <a:endParaRPr lang="en-US"/>
          </a:p>
        </p:txBody>
      </p:sp>
    </p:spTree>
    <p:extLst>
      <p:ext uri="{BB962C8B-B14F-4D97-AF65-F5344CB8AC3E}">
        <p14:creationId xmlns:p14="http://schemas.microsoft.com/office/powerpoint/2010/main" val="26959607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262453A-3DC3-41B6-B7C9-056DBA5773D2}" type="datetimeFigureOut">
              <a:rPr lang="en-US" smtClean="0"/>
              <a:t>1/27/2021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9B62F7-C67B-4BD4-8DEA-9D2F15031EAE}" type="slidenum">
              <a:rPr lang="en-US" smtClean="0"/>
              <a:t>‹#›</a:t>
            </a:fld>
            <a:endParaRPr lang="en-US"/>
          </a:p>
        </p:txBody>
      </p:sp>
    </p:spTree>
    <p:extLst>
      <p:ext uri="{BB962C8B-B14F-4D97-AF65-F5344CB8AC3E}">
        <p14:creationId xmlns:p14="http://schemas.microsoft.com/office/powerpoint/2010/main" val="437367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262453A-3DC3-41B6-B7C9-056DBA5773D2}" type="datetimeFigureOut">
              <a:rPr lang="en-US" smtClean="0"/>
              <a:t>1/27/2021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9B62F7-C67B-4BD4-8DEA-9D2F15031EAE}" type="slidenum">
              <a:rPr lang="en-US" smtClean="0"/>
              <a:t>‹#›</a:t>
            </a:fld>
            <a:endParaRPr lang="en-US"/>
          </a:p>
        </p:txBody>
      </p:sp>
    </p:spTree>
    <p:extLst>
      <p:ext uri="{BB962C8B-B14F-4D97-AF65-F5344CB8AC3E}">
        <p14:creationId xmlns:p14="http://schemas.microsoft.com/office/powerpoint/2010/main" val="18497128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262453A-3DC3-41B6-B7C9-056DBA5773D2}" type="datetimeFigureOut">
              <a:rPr lang="en-US" smtClean="0"/>
              <a:t>1/27/2021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9B62F7-C67B-4BD4-8DEA-9D2F15031EAE}" type="slidenum">
              <a:rPr lang="en-US" smtClean="0"/>
              <a:t>‹#›</a:t>
            </a:fld>
            <a:endParaRPr lang="en-US"/>
          </a:p>
        </p:txBody>
      </p:sp>
    </p:spTree>
    <p:extLst>
      <p:ext uri="{BB962C8B-B14F-4D97-AF65-F5344CB8AC3E}">
        <p14:creationId xmlns:p14="http://schemas.microsoft.com/office/powerpoint/2010/main" val="2488272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262453A-3DC3-41B6-B7C9-056DBA5773D2}" type="datetimeFigureOut">
              <a:rPr lang="en-US" smtClean="0"/>
              <a:t>1/27/2021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9B62F7-C67B-4BD4-8DEA-9D2F15031EAE}" type="slidenum">
              <a:rPr lang="en-US" smtClean="0"/>
              <a:t>‹#›</a:t>
            </a:fld>
            <a:endParaRPr lang="en-US"/>
          </a:p>
        </p:txBody>
      </p:sp>
    </p:spTree>
    <p:extLst>
      <p:ext uri="{BB962C8B-B14F-4D97-AF65-F5344CB8AC3E}">
        <p14:creationId xmlns:p14="http://schemas.microsoft.com/office/powerpoint/2010/main" val="15399989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262453A-3DC3-41B6-B7C9-056DBA5773D2}" type="datetimeFigureOut">
              <a:rPr lang="en-US" smtClean="0"/>
              <a:t>1/27/2021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9B62F7-C67B-4BD4-8DEA-9D2F15031EAE}"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5110215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262453A-3DC3-41B6-B7C9-056DBA5773D2}" type="datetimeFigureOut">
              <a:rPr lang="en-US" smtClean="0"/>
              <a:t>1/27/2021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9B62F7-C67B-4BD4-8DEA-9D2F15031EAE}" type="slidenum">
              <a:rPr lang="en-US" smtClean="0"/>
              <a:t>‹#›</a:t>
            </a:fld>
            <a:endParaRPr lang="en-US"/>
          </a:p>
        </p:txBody>
      </p:sp>
    </p:spTree>
    <p:extLst>
      <p:ext uri="{BB962C8B-B14F-4D97-AF65-F5344CB8AC3E}">
        <p14:creationId xmlns:p14="http://schemas.microsoft.com/office/powerpoint/2010/main" val="23257192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262453A-3DC3-41B6-B7C9-056DBA5773D2}" type="datetimeFigureOut">
              <a:rPr lang="en-US" smtClean="0"/>
              <a:t>1/27/2021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9B62F7-C67B-4BD4-8DEA-9D2F15031EAE}"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903663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262453A-3DC3-41B6-B7C9-056DBA5773D2}" type="datetimeFigureOut">
              <a:rPr lang="en-US" smtClean="0"/>
              <a:t>1/27/2021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9B62F7-C67B-4BD4-8DEA-9D2F15031EAE}" type="slidenum">
              <a:rPr lang="en-US" smtClean="0"/>
              <a:t>‹#›</a:t>
            </a:fld>
            <a:endParaRPr lang="en-US"/>
          </a:p>
        </p:txBody>
      </p:sp>
    </p:spTree>
    <p:extLst>
      <p:ext uri="{BB962C8B-B14F-4D97-AF65-F5344CB8AC3E}">
        <p14:creationId xmlns:p14="http://schemas.microsoft.com/office/powerpoint/2010/main" val="24523850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262453A-3DC3-41B6-B7C9-056DBA5773D2}" type="datetimeFigureOut">
              <a:rPr lang="en-US" smtClean="0"/>
              <a:t>1/27/2021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9B62F7-C67B-4BD4-8DEA-9D2F15031EAE}" type="slidenum">
              <a:rPr lang="en-US" smtClean="0"/>
              <a:t>‹#›</a:t>
            </a:fld>
            <a:endParaRPr lang="en-US"/>
          </a:p>
        </p:txBody>
      </p:sp>
    </p:spTree>
    <p:extLst>
      <p:ext uri="{BB962C8B-B14F-4D97-AF65-F5344CB8AC3E}">
        <p14:creationId xmlns:p14="http://schemas.microsoft.com/office/powerpoint/2010/main" val="10678270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262453A-3DC3-41B6-B7C9-056DBA5773D2}" type="datetimeFigureOut">
              <a:rPr lang="en-US" smtClean="0"/>
              <a:t>1/27/2021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9B62F7-C67B-4BD4-8DEA-9D2F15031EAE}" type="slidenum">
              <a:rPr lang="en-US" smtClean="0"/>
              <a:t>‹#›</a:t>
            </a:fld>
            <a:endParaRPr lang="en-US"/>
          </a:p>
        </p:txBody>
      </p:sp>
    </p:spTree>
    <p:extLst>
      <p:ext uri="{BB962C8B-B14F-4D97-AF65-F5344CB8AC3E}">
        <p14:creationId xmlns:p14="http://schemas.microsoft.com/office/powerpoint/2010/main" val="41587051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262453A-3DC3-41B6-B7C9-056DBA5773D2}" type="datetimeFigureOut">
              <a:rPr lang="en-US" smtClean="0"/>
              <a:t>1/27/2021</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E39B62F7-C67B-4BD4-8DEA-9D2F15031EAE}" type="slidenum">
              <a:rPr lang="en-US" smtClean="0"/>
              <a:t>‹#›</a:t>
            </a:fld>
            <a:endParaRPr lang="en-US"/>
          </a:p>
        </p:txBody>
      </p:sp>
    </p:spTree>
    <p:extLst>
      <p:ext uri="{BB962C8B-B14F-4D97-AF65-F5344CB8AC3E}">
        <p14:creationId xmlns:p14="http://schemas.microsoft.com/office/powerpoint/2010/main" val="32194362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47700" y="2404534"/>
            <a:ext cx="9232900" cy="1646302"/>
          </a:xfrm>
        </p:spPr>
        <p:txBody>
          <a:bodyPr/>
          <a:lstStyle/>
          <a:p>
            <a:pPr algn="ctr"/>
            <a:r>
              <a:rPr lang="en-US" dirty="0" smtClean="0"/>
              <a:t>Ethics In Clinical Studies And Research</a:t>
            </a:r>
            <a:endParaRPr lang="en-US" dirty="0"/>
          </a:p>
        </p:txBody>
      </p:sp>
    </p:spTree>
    <p:extLst>
      <p:ext uri="{BB962C8B-B14F-4D97-AF65-F5344CB8AC3E}">
        <p14:creationId xmlns:p14="http://schemas.microsoft.com/office/powerpoint/2010/main" val="3488949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14233"/>
          </a:xfrm>
        </p:spPr>
        <p:txBody>
          <a:bodyPr/>
          <a:lstStyle/>
          <a:p>
            <a:pPr algn="ctr"/>
            <a:r>
              <a:rPr lang="en-US" dirty="0" smtClean="0"/>
              <a:t>Introduction </a:t>
            </a:r>
            <a:endParaRPr lang="en-US" dirty="0"/>
          </a:p>
        </p:txBody>
      </p:sp>
      <p:sp>
        <p:nvSpPr>
          <p:cNvPr id="3" name="Content Placeholder 2"/>
          <p:cNvSpPr>
            <a:spLocks noGrp="1"/>
          </p:cNvSpPr>
          <p:nvPr>
            <p:ph idx="1"/>
          </p:nvPr>
        </p:nvSpPr>
        <p:spPr>
          <a:xfrm>
            <a:off x="152402" y="1613036"/>
            <a:ext cx="10472056" cy="4471869"/>
          </a:xfrm>
        </p:spPr>
        <p:txBody>
          <a:bodyPr>
            <a:normAutofit/>
          </a:bodyPr>
          <a:lstStyle/>
          <a:p>
            <a:pPr>
              <a:buFont typeface="Wingdings" panose="05000000000000000000" pitchFamily="2" charset="2"/>
              <a:buChar char="Ø"/>
            </a:pPr>
            <a:r>
              <a:rPr lang="en-US" sz="2400" dirty="0" smtClean="0"/>
              <a:t>In medical research, it is important to adhere to the laid down protocols throughout. Medical research involves clinical trials –carrying out experiments to determine the effects of drugs on human beings. </a:t>
            </a:r>
          </a:p>
          <a:p>
            <a:pPr>
              <a:buFont typeface="Wingdings" panose="05000000000000000000" pitchFamily="2" charset="2"/>
              <a:buChar char="Ø"/>
            </a:pPr>
            <a:r>
              <a:rPr lang="en-US" sz="2400" dirty="0" smtClean="0"/>
              <a:t>There are 4 phases of clinical trials: </a:t>
            </a:r>
            <a:br>
              <a:rPr lang="en-US" sz="2400" dirty="0" smtClean="0"/>
            </a:br>
            <a:r>
              <a:rPr lang="en-US" sz="2400" dirty="0" smtClean="0"/>
              <a:t>		Phase I –Evaluates the pharmacology and safety of the drug.</a:t>
            </a:r>
            <a:br>
              <a:rPr lang="en-US" sz="2400" dirty="0" smtClean="0"/>
            </a:br>
            <a:r>
              <a:rPr lang="en-US" sz="2400" dirty="0" smtClean="0"/>
              <a:t>		Phase II –Evaluates the therapeutic exploration and range of 							therapeutic dose.</a:t>
            </a:r>
            <a:br>
              <a:rPr lang="en-US" sz="2400" dirty="0" smtClean="0"/>
            </a:br>
            <a:r>
              <a:rPr lang="en-US" sz="2400" dirty="0" smtClean="0"/>
              <a:t>		Phase III –To confirm the therapeutic effects and comparison to 						other drugs. </a:t>
            </a:r>
            <a:br>
              <a:rPr lang="en-US" sz="2400" dirty="0" smtClean="0"/>
            </a:br>
            <a:r>
              <a:rPr lang="en-US" sz="2400" dirty="0" smtClean="0"/>
              <a:t>		Phase IV – Post-marketing surveillance and studies</a:t>
            </a:r>
          </a:p>
        </p:txBody>
      </p:sp>
    </p:spTree>
    <p:extLst>
      <p:ext uri="{BB962C8B-B14F-4D97-AF65-F5344CB8AC3E}">
        <p14:creationId xmlns:p14="http://schemas.microsoft.com/office/powerpoint/2010/main" val="39592704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9167" y="609600"/>
            <a:ext cx="9989976" cy="783771"/>
          </a:xfrm>
        </p:spPr>
        <p:txBody>
          <a:bodyPr>
            <a:normAutofit/>
          </a:bodyPr>
          <a:lstStyle/>
          <a:p>
            <a:r>
              <a:rPr lang="en-US" sz="2800" dirty="0" smtClean="0"/>
              <a:t>Ethics In Medical And Clinical Research - Beneficence </a:t>
            </a:r>
            <a:endParaRPr lang="en-US" sz="2800" dirty="0"/>
          </a:p>
        </p:txBody>
      </p:sp>
      <p:sp>
        <p:nvSpPr>
          <p:cNvPr id="3" name="Content Placeholder 2"/>
          <p:cNvSpPr>
            <a:spLocks noGrp="1"/>
          </p:cNvSpPr>
          <p:nvPr>
            <p:ph idx="1"/>
          </p:nvPr>
        </p:nvSpPr>
        <p:spPr>
          <a:xfrm>
            <a:off x="677334" y="1211580"/>
            <a:ext cx="10143066" cy="4829783"/>
          </a:xfrm>
        </p:spPr>
        <p:txBody>
          <a:bodyPr>
            <a:noAutofit/>
          </a:bodyPr>
          <a:lstStyle/>
          <a:p>
            <a:pPr>
              <a:buFont typeface="Wingdings" panose="05000000000000000000" pitchFamily="2" charset="2"/>
              <a:buChar char="Ø"/>
            </a:pPr>
            <a:r>
              <a:rPr lang="en-US" sz="2400" dirty="0" smtClean="0"/>
              <a:t>Beneficence means that whatever you do is to benefit the participant. The researcher is expected to act in the best interest of his or her human subject. </a:t>
            </a:r>
          </a:p>
          <a:p>
            <a:pPr>
              <a:buFont typeface="Wingdings" panose="05000000000000000000" pitchFamily="2" charset="2"/>
              <a:buChar char="Ø"/>
            </a:pPr>
            <a:r>
              <a:rPr lang="en-US" sz="2400" dirty="0" smtClean="0"/>
              <a:t>In the case of a community, the researcher should always have assessed the benefit that the community will derive from the research been done on them. </a:t>
            </a:r>
          </a:p>
          <a:p>
            <a:pPr>
              <a:buFont typeface="Wingdings" panose="05000000000000000000" pitchFamily="2" charset="2"/>
              <a:buChar char="Ø"/>
            </a:pPr>
            <a:r>
              <a:rPr lang="en-US" sz="2400" dirty="0" smtClean="0"/>
              <a:t>These may include the incentives that will be awarded to the participants. </a:t>
            </a:r>
          </a:p>
          <a:p>
            <a:pPr>
              <a:buFont typeface="Wingdings" panose="05000000000000000000" pitchFamily="2" charset="2"/>
              <a:buChar char="Ø"/>
            </a:pPr>
            <a:r>
              <a:rPr lang="en-US" sz="2400" dirty="0" smtClean="0"/>
              <a:t>This may include developments to counteract the negative effects of the study in the area. </a:t>
            </a:r>
            <a:endParaRPr lang="en-US" sz="2400" dirty="0"/>
          </a:p>
          <a:p>
            <a:pPr>
              <a:buFont typeface="Wingdings" panose="05000000000000000000" pitchFamily="2" charset="2"/>
              <a:buChar char="Ø"/>
            </a:pPr>
            <a:endParaRPr lang="en-US" sz="2400" dirty="0"/>
          </a:p>
        </p:txBody>
      </p:sp>
    </p:spTree>
    <p:extLst>
      <p:ext uri="{BB962C8B-B14F-4D97-AF65-F5344CB8AC3E}">
        <p14:creationId xmlns:p14="http://schemas.microsoft.com/office/powerpoint/2010/main" val="37597045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7712" y="333154"/>
            <a:ext cx="9573858" cy="807721"/>
          </a:xfrm>
        </p:spPr>
        <p:txBody>
          <a:bodyPr>
            <a:normAutofit/>
          </a:bodyPr>
          <a:lstStyle/>
          <a:p>
            <a:pPr algn="ctr"/>
            <a:r>
              <a:rPr lang="en-US" sz="2800" dirty="0" smtClean="0"/>
              <a:t>Ethics In Medical And Clinical Research –Non-malfeasance</a:t>
            </a:r>
            <a:endParaRPr lang="en-US" sz="2800" dirty="0"/>
          </a:p>
        </p:txBody>
      </p:sp>
      <p:sp>
        <p:nvSpPr>
          <p:cNvPr id="3" name="Content Placeholder 2"/>
          <p:cNvSpPr>
            <a:spLocks noGrp="1"/>
          </p:cNvSpPr>
          <p:nvPr>
            <p:ph idx="1"/>
          </p:nvPr>
        </p:nvSpPr>
        <p:spPr>
          <a:xfrm>
            <a:off x="677334" y="1417321"/>
            <a:ext cx="9769686" cy="4624042"/>
          </a:xfrm>
        </p:spPr>
        <p:txBody>
          <a:bodyPr>
            <a:normAutofit/>
          </a:bodyPr>
          <a:lstStyle/>
          <a:p>
            <a:pPr>
              <a:buFont typeface="Wingdings" panose="05000000000000000000" pitchFamily="2" charset="2"/>
              <a:buChar char="Ø"/>
            </a:pPr>
            <a:r>
              <a:rPr lang="en-US" sz="2800" dirty="0" smtClean="0"/>
              <a:t>Non-malfeasance –this is a value that every medical practitioner must uphold. Non-malfeasance means that one will do harm to the subject intentionally. </a:t>
            </a:r>
            <a:endParaRPr lang="en-US" sz="2800" dirty="0"/>
          </a:p>
          <a:p>
            <a:pPr>
              <a:buFont typeface="Wingdings" panose="05000000000000000000" pitchFamily="2" charset="2"/>
              <a:buChar char="Ø"/>
            </a:pPr>
            <a:r>
              <a:rPr lang="en-US" sz="2800" dirty="0" smtClean="0"/>
              <a:t>Sometimes drugs may do harm to the individuals. For example, during the first phase of clinical trials. </a:t>
            </a:r>
          </a:p>
          <a:p>
            <a:pPr>
              <a:buFont typeface="Wingdings" panose="05000000000000000000" pitchFamily="2" charset="2"/>
              <a:buChar char="Ø"/>
            </a:pPr>
            <a:r>
              <a:rPr lang="en-US" sz="2800" dirty="0" smtClean="0"/>
              <a:t>It is recommended that they have a good health insurance cover to cater for management and for any adverse drug effects that may require treatment.</a:t>
            </a:r>
          </a:p>
        </p:txBody>
      </p:sp>
    </p:spTree>
    <p:extLst>
      <p:ext uri="{BB962C8B-B14F-4D97-AF65-F5344CB8AC3E}">
        <p14:creationId xmlns:p14="http://schemas.microsoft.com/office/powerpoint/2010/main" val="42903332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9514416" cy="533400"/>
          </a:xfrm>
        </p:spPr>
        <p:txBody>
          <a:bodyPr>
            <a:normAutofit fontScale="90000"/>
          </a:bodyPr>
          <a:lstStyle/>
          <a:p>
            <a:pPr algn="ctr"/>
            <a:r>
              <a:rPr lang="en-US" dirty="0" smtClean="0"/>
              <a:t>Ethics In Medical And Clinical Research –Autonomy And Privacy </a:t>
            </a:r>
            <a:endParaRPr lang="en-US" dirty="0"/>
          </a:p>
        </p:txBody>
      </p:sp>
      <p:sp>
        <p:nvSpPr>
          <p:cNvPr id="3" name="Content Placeholder 2"/>
          <p:cNvSpPr>
            <a:spLocks noGrp="1"/>
          </p:cNvSpPr>
          <p:nvPr>
            <p:ph idx="1"/>
          </p:nvPr>
        </p:nvSpPr>
        <p:spPr>
          <a:xfrm>
            <a:off x="677334" y="1543051"/>
            <a:ext cx="10162116" cy="4498312"/>
          </a:xfrm>
        </p:spPr>
        <p:txBody>
          <a:bodyPr>
            <a:normAutofit/>
          </a:bodyPr>
          <a:lstStyle/>
          <a:p>
            <a:pPr algn="ctr">
              <a:buFont typeface="Wingdings" panose="05000000000000000000" pitchFamily="2" charset="2"/>
              <a:buChar char="Ø"/>
            </a:pPr>
            <a:r>
              <a:rPr lang="en-US" sz="2400" b="1" dirty="0" smtClean="0"/>
              <a:t>Autonomy </a:t>
            </a:r>
          </a:p>
          <a:p>
            <a:pPr>
              <a:buFont typeface="Wingdings" panose="05000000000000000000" pitchFamily="2" charset="2"/>
              <a:buChar char="Ø"/>
            </a:pPr>
            <a:r>
              <a:rPr lang="en-US" sz="2400" dirty="0" smtClean="0"/>
              <a:t>Autonomy refers to freedom to make decisions independently especially when the individual is an adult. Before the individual makes the decision she or should be well informed on  the merits and demerits of participating in the study. </a:t>
            </a:r>
          </a:p>
          <a:p>
            <a:pPr algn="ctr">
              <a:buFont typeface="Wingdings" panose="05000000000000000000" pitchFamily="2" charset="2"/>
              <a:buChar char="Ø"/>
            </a:pPr>
            <a:r>
              <a:rPr lang="en-US" sz="2400" b="1" dirty="0" smtClean="0"/>
              <a:t>Privacy</a:t>
            </a:r>
          </a:p>
          <a:p>
            <a:pPr>
              <a:buFont typeface="Wingdings" panose="05000000000000000000" pitchFamily="2" charset="2"/>
              <a:buChar char="Ø"/>
            </a:pPr>
            <a:r>
              <a:rPr lang="en-US" sz="2400" dirty="0" smtClean="0"/>
              <a:t>Privacy is important in every medical field. All participates information should not be disclosed to other people. Participants’ data should not leak out especially when it includes the subjects’ personal information.</a:t>
            </a:r>
          </a:p>
        </p:txBody>
      </p:sp>
    </p:spTree>
    <p:extLst>
      <p:ext uri="{BB962C8B-B14F-4D97-AF65-F5344CB8AC3E}">
        <p14:creationId xmlns:p14="http://schemas.microsoft.com/office/powerpoint/2010/main" val="31641388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9304866" cy="552450"/>
          </a:xfrm>
        </p:spPr>
        <p:txBody>
          <a:bodyPr>
            <a:normAutofit fontScale="90000"/>
          </a:bodyPr>
          <a:lstStyle/>
          <a:p>
            <a:pPr algn="ctr"/>
            <a:r>
              <a:rPr lang="en-US" dirty="0" smtClean="0"/>
              <a:t>Ethics In Medical And Clinical Research –Honesty And Dignity</a:t>
            </a:r>
            <a:endParaRPr lang="en-US" dirty="0"/>
          </a:p>
        </p:txBody>
      </p:sp>
      <p:sp>
        <p:nvSpPr>
          <p:cNvPr id="3" name="Content Placeholder 2"/>
          <p:cNvSpPr>
            <a:spLocks noGrp="1"/>
          </p:cNvSpPr>
          <p:nvPr>
            <p:ph idx="1"/>
          </p:nvPr>
        </p:nvSpPr>
        <p:spPr>
          <a:xfrm>
            <a:off x="677334" y="1524000"/>
            <a:ext cx="10276416" cy="4517363"/>
          </a:xfrm>
        </p:spPr>
        <p:txBody>
          <a:bodyPr>
            <a:normAutofit/>
          </a:bodyPr>
          <a:lstStyle/>
          <a:p>
            <a:pPr marL="2286000" lvl="5" indent="0">
              <a:buNone/>
            </a:pPr>
            <a:r>
              <a:rPr lang="en-US" sz="2400" b="1" dirty="0" smtClean="0"/>
              <a:t>Honesty </a:t>
            </a:r>
          </a:p>
          <a:p>
            <a:pPr>
              <a:buFont typeface="Wingdings" panose="05000000000000000000" pitchFamily="2" charset="2"/>
              <a:buChar char="Ø"/>
            </a:pPr>
            <a:r>
              <a:rPr lang="en-US" sz="2400" dirty="0" smtClean="0"/>
              <a:t>Honesty refers to the principle of always speaking the truth. The researcher is expected to be frank  and open. </a:t>
            </a:r>
          </a:p>
          <a:p>
            <a:pPr>
              <a:buFont typeface="Wingdings" panose="05000000000000000000" pitchFamily="2" charset="2"/>
              <a:buChar char="Ø"/>
            </a:pPr>
            <a:r>
              <a:rPr lang="en-US" sz="2400" dirty="0" smtClean="0"/>
              <a:t>Veracity is greatly valued in the medical field and research. </a:t>
            </a:r>
          </a:p>
          <a:p>
            <a:pPr marL="2286000" lvl="5" indent="0">
              <a:buNone/>
            </a:pPr>
            <a:r>
              <a:rPr lang="en-US" sz="2400" b="1" dirty="0" smtClean="0"/>
              <a:t>Dignity</a:t>
            </a:r>
          </a:p>
          <a:p>
            <a:pPr>
              <a:buFont typeface="Wingdings" panose="05000000000000000000" pitchFamily="2" charset="2"/>
              <a:buChar char="Ø"/>
            </a:pPr>
            <a:r>
              <a:rPr lang="en-US" sz="2400" dirty="0"/>
              <a:t>T</a:t>
            </a:r>
            <a:r>
              <a:rPr lang="en-US" sz="2400" dirty="0" smtClean="0"/>
              <a:t>he researcher should never lower the participants dignity or vice versa. Every participant should be highly esteemed because without the participants there is no clinical research that can be done.</a:t>
            </a:r>
          </a:p>
        </p:txBody>
      </p:sp>
    </p:spTree>
    <p:extLst>
      <p:ext uri="{BB962C8B-B14F-4D97-AF65-F5344CB8AC3E}">
        <p14:creationId xmlns:p14="http://schemas.microsoft.com/office/powerpoint/2010/main" val="6105886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942916" cy="476250"/>
          </a:xfrm>
        </p:spPr>
        <p:txBody>
          <a:bodyPr>
            <a:normAutofit fontScale="90000"/>
          </a:bodyPr>
          <a:lstStyle/>
          <a:p>
            <a:r>
              <a:rPr lang="en-US" dirty="0" smtClean="0"/>
              <a:t>Ethics In Medical And Clinical Research –Justice </a:t>
            </a:r>
            <a:endParaRPr lang="en-US" dirty="0"/>
          </a:p>
        </p:txBody>
      </p:sp>
      <p:sp>
        <p:nvSpPr>
          <p:cNvPr id="3" name="Content Placeholder 2"/>
          <p:cNvSpPr>
            <a:spLocks noGrp="1"/>
          </p:cNvSpPr>
          <p:nvPr>
            <p:ph idx="1"/>
          </p:nvPr>
        </p:nvSpPr>
        <p:spPr>
          <a:xfrm>
            <a:off x="677334" y="1524001"/>
            <a:ext cx="10028766" cy="4517362"/>
          </a:xfrm>
        </p:spPr>
        <p:txBody>
          <a:bodyPr>
            <a:normAutofit/>
          </a:bodyPr>
          <a:lstStyle/>
          <a:p>
            <a:pPr>
              <a:buFont typeface="Wingdings" panose="05000000000000000000" pitchFamily="2" charset="2"/>
              <a:buChar char="Ø"/>
            </a:pPr>
            <a:r>
              <a:rPr lang="en-US" sz="2800" dirty="0" smtClean="0"/>
              <a:t>Justice refers to equal treatment of people in the research process. No one should be denied the chance to participate in the study. </a:t>
            </a:r>
          </a:p>
          <a:p>
            <a:pPr>
              <a:buFont typeface="Wingdings" panose="05000000000000000000" pitchFamily="2" charset="2"/>
              <a:buChar char="Ø"/>
            </a:pPr>
            <a:r>
              <a:rPr lang="en-US" sz="2800" dirty="0" smtClean="0"/>
              <a:t>The opportunities to participate in the study should be distributed on a fair basis. </a:t>
            </a:r>
          </a:p>
          <a:p>
            <a:pPr>
              <a:buFont typeface="Wingdings" panose="05000000000000000000" pitchFamily="2" charset="2"/>
              <a:buChar char="Ø"/>
            </a:pPr>
            <a:r>
              <a:rPr lang="en-US" sz="2800" dirty="0" smtClean="0"/>
              <a:t>There should be no bias or preferences to any side or towards a certain individual or groups of individuals. </a:t>
            </a:r>
          </a:p>
          <a:p>
            <a:pPr>
              <a:buFont typeface="Wingdings" panose="05000000000000000000" pitchFamily="2" charset="2"/>
              <a:buChar char="Ø"/>
            </a:pPr>
            <a:r>
              <a:rPr lang="en-US" sz="2800" dirty="0" smtClean="0"/>
              <a:t>Once the study  has started all the subjects should be treated equally –without favoring anyone. </a:t>
            </a:r>
          </a:p>
          <a:p>
            <a:pPr>
              <a:buFont typeface="Wingdings" panose="05000000000000000000" pitchFamily="2" charset="2"/>
              <a:buChar char="Ø"/>
            </a:pPr>
            <a:endParaRPr lang="en-US" sz="2800" dirty="0"/>
          </a:p>
        </p:txBody>
      </p:sp>
    </p:spTree>
    <p:extLst>
      <p:ext uri="{BB962C8B-B14F-4D97-AF65-F5344CB8AC3E}">
        <p14:creationId xmlns:p14="http://schemas.microsoft.com/office/powerpoint/2010/main" val="22008028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9095316" cy="571500"/>
          </a:xfrm>
        </p:spPr>
        <p:txBody>
          <a:bodyPr>
            <a:normAutofit fontScale="90000"/>
          </a:bodyPr>
          <a:lstStyle/>
          <a:p>
            <a:pPr algn="ctr"/>
            <a:r>
              <a:rPr lang="en-US" dirty="0" smtClean="0"/>
              <a:t>Creating An Excellent Consent Form</a:t>
            </a:r>
            <a:endParaRPr lang="en-US" dirty="0"/>
          </a:p>
        </p:txBody>
      </p:sp>
      <p:sp>
        <p:nvSpPr>
          <p:cNvPr id="3" name="Content Placeholder 2"/>
          <p:cNvSpPr>
            <a:spLocks noGrp="1"/>
          </p:cNvSpPr>
          <p:nvPr>
            <p:ph idx="1"/>
          </p:nvPr>
        </p:nvSpPr>
        <p:spPr>
          <a:xfrm>
            <a:off x="696384" y="1333501"/>
            <a:ext cx="9876366" cy="4707862"/>
          </a:xfrm>
        </p:spPr>
        <p:txBody>
          <a:bodyPr>
            <a:noAutofit/>
          </a:bodyPr>
          <a:lstStyle/>
          <a:p>
            <a:pPr>
              <a:buFont typeface="Courier New" panose="02070309020205020404" pitchFamily="49" charset="0"/>
              <a:buChar char="o"/>
            </a:pPr>
            <a:r>
              <a:rPr lang="en-US" sz="2800" dirty="0" smtClean="0"/>
              <a:t>A consent form should be clear and straight to the point. Following are some of the key guidelines that one can follow in order to come up with a good credible consent form.</a:t>
            </a:r>
          </a:p>
          <a:p>
            <a:pPr>
              <a:buFont typeface="Courier New" panose="02070309020205020404" pitchFamily="49" charset="0"/>
              <a:buChar char="o"/>
            </a:pPr>
            <a:r>
              <a:rPr lang="en-US" sz="2800" dirty="0" smtClean="0"/>
              <a:t>Clearly state that the participation is voluntary. It should be clear that autonomy is a guarantee. </a:t>
            </a:r>
          </a:p>
          <a:p>
            <a:pPr>
              <a:buFont typeface="Courier New" panose="02070309020205020404" pitchFamily="49" charset="0"/>
              <a:buChar char="o"/>
            </a:pPr>
            <a:r>
              <a:rPr lang="en-US" sz="2800" dirty="0" smtClean="0"/>
              <a:t>Include a research summary in the consent form. State the key objectives of the study. The study method to be used and the duration of study. </a:t>
            </a:r>
          </a:p>
        </p:txBody>
      </p:sp>
    </p:spTree>
    <p:extLst>
      <p:ext uri="{BB962C8B-B14F-4D97-AF65-F5344CB8AC3E}">
        <p14:creationId xmlns:p14="http://schemas.microsoft.com/office/powerpoint/2010/main" val="29523130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Consent Form</a:t>
            </a:r>
            <a:br>
              <a:rPr lang="en-US" dirty="0" smtClean="0"/>
            </a:br>
            <a:endParaRPr lang="en-US" dirty="0"/>
          </a:p>
        </p:txBody>
      </p:sp>
      <p:pic>
        <p:nvPicPr>
          <p:cNvPr id="7"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3774" y="1487464"/>
            <a:ext cx="5063320" cy="4622800"/>
          </a:xfr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04357" y="1270000"/>
            <a:ext cx="6005171" cy="5057775"/>
          </a:xfrm>
          <a:prstGeom prst="rect">
            <a:avLst/>
          </a:prstGeom>
        </p:spPr>
      </p:pic>
    </p:spTree>
    <p:extLst>
      <p:ext uri="{BB962C8B-B14F-4D97-AF65-F5344CB8AC3E}">
        <p14:creationId xmlns:p14="http://schemas.microsoft.com/office/powerpoint/2010/main" val="22802396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Summary  </a:t>
            </a:r>
            <a:endParaRPr lang="en-US" dirty="0"/>
          </a:p>
        </p:txBody>
      </p:sp>
      <p:sp>
        <p:nvSpPr>
          <p:cNvPr id="3" name="Content Placeholder 2"/>
          <p:cNvSpPr>
            <a:spLocks noGrp="1"/>
          </p:cNvSpPr>
          <p:nvPr>
            <p:ph idx="1"/>
          </p:nvPr>
        </p:nvSpPr>
        <p:spPr>
          <a:xfrm>
            <a:off x="540855" y="1433016"/>
            <a:ext cx="8930691" cy="4185266"/>
          </a:xfrm>
        </p:spPr>
        <p:txBody>
          <a:bodyPr>
            <a:noAutofit/>
          </a:bodyPr>
          <a:lstStyle/>
          <a:p>
            <a:pPr>
              <a:buFont typeface="Courier New" panose="02070309020205020404" pitchFamily="49" charset="0"/>
              <a:buChar char="o"/>
            </a:pPr>
            <a:r>
              <a:rPr lang="en-US" sz="2400" dirty="0" smtClean="0"/>
              <a:t>Ethics are key in protecting participants of particular clinical study. </a:t>
            </a:r>
            <a:endParaRPr lang="en-US" sz="2400" dirty="0" smtClean="0"/>
          </a:p>
          <a:p>
            <a:pPr>
              <a:buFont typeface="Courier New" panose="02070309020205020404" pitchFamily="49" charset="0"/>
              <a:buChar char="o"/>
            </a:pPr>
            <a:r>
              <a:rPr lang="en-US" sz="2400" dirty="0" smtClean="0"/>
              <a:t>Among </a:t>
            </a:r>
            <a:r>
              <a:rPr lang="en-US" sz="2400" dirty="0" smtClean="0"/>
              <a:t>the most  essential ethics are autonomy, beneficence, non-malfeasance, justice, honesty, privacy and dignity. </a:t>
            </a:r>
          </a:p>
          <a:p>
            <a:pPr>
              <a:buFont typeface="Courier New" panose="02070309020205020404" pitchFamily="49" charset="0"/>
              <a:buChar char="o"/>
            </a:pPr>
            <a:r>
              <a:rPr lang="en-US" sz="2400" dirty="0" smtClean="0"/>
              <a:t>With strict adherence to ethic, there is conducive environment and researches yield more accurate </a:t>
            </a:r>
            <a:r>
              <a:rPr lang="en-US" sz="2400" dirty="0" smtClean="0"/>
              <a:t>results.</a:t>
            </a:r>
          </a:p>
        </p:txBody>
      </p:sp>
    </p:spTree>
    <p:extLst>
      <p:ext uri="{BB962C8B-B14F-4D97-AF65-F5344CB8AC3E}">
        <p14:creationId xmlns:p14="http://schemas.microsoft.com/office/powerpoint/2010/main" val="1240803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References </a:t>
            </a:r>
            <a:endParaRPr lang="en-US" dirty="0"/>
          </a:p>
        </p:txBody>
      </p:sp>
      <p:sp>
        <p:nvSpPr>
          <p:cNvPr id="3" name="Content Placeholder 2"/>
          <p:cNvSpPr>
            <a:spLocks noGrp="1"/>
          </p:cNvSpPr>
          <p:nvPr>
            <p:ph idx="1"/>
          </p:nvPr>
        </p:nvSpPr>
        <p:spPr>
          <a:xfrm>
            <a:off x="677334" y="1501255"/>
            <a:ext cx="9831442" cy="4540108"/>
          </a:xfrm>
        </p:spPr>
        <p:txBody>
          <a:bodyPr>
            <a:normAutofit fontScale="92500" lnSpcReduction="10000"/>
          </a:bodyPr>
          <a:lstStyle/>
          <a:p>
            <a:pPr marL="0" indent="-457200" algn="ctr">
              <a:buNone/>
            </a:pPr>
            <a:endParaRPr lang="en-US" dirty="0" smtClean="0"/>
          </a:p>
          <a:p>
            <a:pPr marL="0" indent="-457200" algn="ctr">
              <a:buNone/>
            </a:pPr>
            <a:r>
              <a:rPr lang="en-US" dirty="0" err="1"/>
              <a:t>Abramowicz</a:t>
            </a:r>
            <a:r>
              <a:rPr lang="en-US" dirty="0"/>
              <a:t>, M., &amp; </a:t>
            </a:r>
            <a:r>
              <a:rPr lang="en-US" dirty="0" err="1"/>
              <a:t>Szafarz</a:t>
            </a:r>
            <a:r>
              <a:rPr lang="en-US" dirty="0"/>
              <a:t>, A. (2020). Ethics of RCTS. </a:t>
            </a:r>
            <a:r>
              <a:rPr lang="en-US" i="1" dirty="0"/>
              <a:t>Randomized Control Trials in the Field of Development: A Critical Perspective</a:t>
            </a:r>
            <a:r>
              <a:rPr lang="en-US" dirty="0"/>
              <a:t>, 280</a:t>
            </a:r>
            <a:r>
              <a:rPr lang="en-US" dirty="0" smtClean="0"/>
              <a:t>.</a:t>
            </a:r>
          </a:p>
          <a:p>
            <a:pPr marL="0" indent="-457200" algn="ctr">
              <a:buNone/>
            </a:pPr>
            <a:r>
              <a:rPr lang="en-US" dirty="0" err="1" smtClean="0"/>
              <a:t>Adashi</a:t>
            </a:r>
            <a:r>
              <a:rPr lang="en-US" dirty="0" smtClean="0"/>
              <a:t>, E. Y., Walters, L. B., &amp; </a:t>
            </a:r>
            <a:r>
              <a:rPr lang="en-US" dirty="0" err="1" smtClean="0"/>
              <a:t>Menikoff</a:t>
            </a:r>
            <a:r>
              <a:rPr lang="en-US" dirty="0" smtClean="0"/>
              <a:t>, J. A. (2018). The Belmont report at 40: Reckoning with time. </a:t>
            </a:r>
            <a:r>
              <a:rPr lang="en-US" i="1" dirty="0" smtClean="0"/>
              <a:t>American Journal of Public Health</a:t>
            </a:r>
            <a:r>
              <a:rPr lang="en-US" dirty="0" smtClean="0"/>
              <a:t>, </a:t>
            </a:r>
            <a:r>
              <a:rPr lang="en-US" i="1" dirty="0" smtClean="0"/>
              <a:t>108</a:t>
            </a:r>
            <a:r>
              <a:rPr lang="en-US" dirty="0" smtClean="0"/>
              <a:t>(10), 1345-1348.</a:t>
            </a:r>
          </a:p>
          <a:p>
            <a:pPr marL="0" indent="-457200" algn="ctr">
              <a:buNone/>
            </a:pPr>
            <a:r>
              <a:rPr lang="en-US" dirty="0" err="1" smtClean="0"/>
              <a:t>Bigby</a:t>
            </a:r>
            <a:r>
              <a:rPr lang="en-US" dirty="0"/>
              <a:t>, C., Whiteside, M., &amp; Douglas, J. (2019). Providing support for decision making to adults with intellectual disability: Perspectives of family members and workers in disability support services. </a:t>
            </a:r>
            <a:r>
              <a:rPr lang="en-US" i="1" dirty="0"/>
              <a:t>Journal of Intellectual &amp; Developmental Disability</a:t>
            </a:r>
            <a:r>
              <a:rPr lang="en-US" dirty="0"/>
              <a:t>, </a:t>
            </a:r>
            <a:r>
              <a:rPr lang="en-US" i="1" dirty="0"/>
              <a:t>44</a:t>
            </a:r>
            <a:r>
              <a:rPr lang="en-US" dirty="0"/>
              <a:t>(4), 396-409.</a:t>
            </a:r>
            <a:endParaRPr lang="en-US" dirty="0" smtClean="0"/>
          </a:p>
          <a:p>
            <a:pPr marL="0" indent="-457200" algn="ctr">
              <a:buNone/>
            </a:pPr>
            <a:r>
              <a:rPr lang="en-US" dirty="0" err="1" smtClean="0"/>
              <a:t>DeJonckheere</a:t>
            </a:r>
            <a:r>
              <a:rPr lang="en-US" dirty="0"/>
              <a:t>, M., &amp; Vaughn, L. M. (2019). </a:t>
            </a:r>
            <a:r>
              <a:rPr lang="en-US" dirty="0" err="1"/>
              <a:t>Semistructured</a:t>
            </a:r>
            <a:r>
              <a:rPr lang="en-US" dirty="0"/>
              <a:t> interviewing in primary care research: a </a:t>
            </a:r>
            <a:r>
              <a:rPr lang="en-US" dirty="0" smtClean="0"/>
              <a:t>balance </a:t>
            </a:r>
            <a:r>
              <a:rPr lang="en-US" dirty="0"/>
              <a:t>of relationship and </a:t>
            </a:r>
            <a:r>
              <a:rPr lang="en-US" dirty="0" err="1"/>
              <a:t>rigour</a:t>
            </a:r>
            <a:r>
              <a:rPr lang="en-US" dirty="0"/>
              <a:t>. </a:t>
            </a:r>
            <a:r>
              <a:rPr lang="en-US" i="1" dirty="0"/>
              <a:t>Family Medicine and Community Health</a:t>
            </a:r>
            <a:r>
              <a:rPr lang="en-US" dirty="0"/>
              <a:t>, </a:t>
            </a:r>
            <a:r>
              <a:rPr lang="en-US" i="1" dirty="0"/>
              <a:t>7</a:t>
            </a:r>
            <a:r>
              <a:rPr lang="en-US" dirty="0"/>
              <a:t>(2</a:t>
            </a:r>
            <a:r>
              <a:rPr lang="en-US" dirty="0" smtClean="0"/>
              <a:t>).</a:t>
            </a:r>
          </a:p>
          <a:p>
            <a:pPr marL="0" indent="-457200" algn="ctr">
              <a:buNone/>
            </a:pPr>
            <a:r>
              <a:rPr lang="en-US" dirty="0" err="1"/>
              <a:t>Jerjes</a:t>
            </a:r>
            <a:r>
              <a:rPr lang="en-US" dirty="0"/>
              <a:t>, W., </a:t>
            </a:r>
            <a:r>
              <a:rPr lang="en-US" dirty="0" err="1"/>
              <a:t>Hamoudi</a:t>
            </a:r>
            <a:r>
              <a:rPr lang="en-US" dirty="0"/>
              <a:t>, R., &amp; Hopper, C. (Eds.). (2018). </a:t>
            </a:r>
            <a:r>
              <a:rPr lang="en-US" i="1" dirty="0"/>
              <a:t>The Power of Research: Best Practices and Principles in Research Integrity and Publication Ethics</a:t>
            </a:r>
            <a:r>
              <a:rPr lang="en-US" dirty="0"/>
              <a:t>. </a:t>
            </a:r>
            <a:r>
              <a:rPr lang="en-US" dirty="0" err="1"/>
              <a:t>Kugler</a:t>
            </a:r>
            <a:r>
              <a:rPr lang="en-US" dirty="0"/>
              <a:t> Publications.</a:t>
            </a:r>
            <a:endParaRPr lang="en-US" dirty="0" smtClean="0"/>
          </a:p>
          <a:p>
            <a:pPr marL="0" indent="-457200" algn="ctr">
              <a:buNone/>
            </a:pPr>
            <a:r>
              <a:rPr lang="en-US" dirty="0"/>
              <a:t>Martin, N. A., </a:t>
            </a:r>
            <a:r>
              <a:rPr lang="en-US" dirty="0" err="1"/>
              <a:t>Kalbarczyk</a:t>
            </a:r>
            <a:r>
              <a:rPr lang="en-US" dirty="0"/>
              <a:t>, A., </a:t>
            </a:r>
            <a:r>
              <a:rPr lang="en-US" dirty="0" err="1"/>
              <a:t>Vgourney</a:t>
            </a:r>
            <a:r>
              <a:rPr lang="en-US" dirty="0"/>
              <a:t>, E., Reich, A., </a:t>
            </a:r>
            <a:r>
              <a:rPr lang="en-US" dirty="0" err="1"/>
              <a:t>Hansoti</a:t>
            </a:r>
            <a:r>
              <a:rPr lang="en-US" dirty="0"/>
              <a:t>, B., </a:t>
            </a:r>
            <a:r>
              <a:rPr lang="en-US" dirty="0" err="1"/>
              <a:t>Kambugu</a:t>
            </a:r>
            <a:r>
              <a:rPr lang="en-US" dirty="0"/>
              <a:t>, A., ... &amp; </a:t>
            </a:r>
            <a:r>
              <a:rPr lang="en-US" dirty="0" err="1"/>
              <a:t>Castelnuovo</a:t>
            </a:r>
            <a:r>
              <a:rPr lang="en-US" dirty="0"/>
              <a:t>, B. (2019). Bending the arc towards equitable partnerships in global health and applied training. </a:t>
            </a:r>
            <a:r>
              <a:rPr lang="en-US" i="1" dirty="0"/>
              <a:t>Annals of global health</a:t>
            </a:r>
            <a:r>
              <a:rPr lang="en-US" dirty="0"/>
              <a:t>, </a:t>
            </a:r>
            <a:r>
              <a:rPr lang="en-US" i="1" dirty="0"/>
              <a:t>85</a:t>
            </a:r>
            <a:r>
              <a:rPr lang="en-US" dirty="0"/>
              <a:t>(1</a:t>
            </a:r>
            <a:r>
              <a:rPr lang="en-US" dirty="0" smtClean="0"/>
              <a:t>).</a:t>
            </a:r>
          </a:p>
          <a:p>
            <a:pPr marL="0" indent="-457200" algn="ctr">
              <a:buNone/>
            </a:pPr>
            <a:endParaRPr lang="en-US" dirty="0" smtClean="0"/>
          </a:p>
        </p:txBody>
      </p:sp>
    </p:spTree>
    <p:extLst>
      <p:ext uri="{BB962C8B-B14F-4D97-AF65-F5344CB8AC3E}">
        <p14:creationId xmlns:p14="http://schemas.microsoft.com/office/powerpoint/2010/main" val="1427421659"/>
      </p:ext>
    </p:extLst>
  </p:cSld>
  <p:clrMapOvr>
    <a:masterClrMapping/>
  </p:clrMapOvr>
</p:sld>
</file>

<file path=ppt/theme/theme1.xml><?xml version="1.0" encoding="utf-8"?>
<a:theme xmlns:a="http://schemas.openxmlformats.org/drawingml/2006/main" name="Facet">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716</TotalTime>
  <Words>1865</Words>
  <Application>Microsoft Office PowerPoint</Application>
  <PresentationFormat>Custom</PresentationFormat>
  <Paragraphs>84</Paragraphs>
  <Slides>11</Slides>
  <Notes>10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Facet</vt:lpstr>
      <vt:lpstr>Ethics In Clinical Studies And Research</vt:lpstr>
      <vt:lpstr>Introduction </vt:lpstr>
      <vt:lpstr>Ethics In Medical And Clinical Research - Beneficence </vt:lpstr>
      <vt:lpstr>Ethics In Medical And Clinical Research –Non-malfeasance</vt:lpstr>
      <vt:lpstr>Ethics In Medical And Clinical Research –Autonomy And Privacy </vt:lpstr>
      <vt:lpstr>Ethics In Medical And Clinical Research –Honesty And Dignity</vt:lpstr>
      <vt:lpstr>Ethics In Medical And Clinical Research –Justice </vt:lpstr>
      <vt:lpstr>Creating An Excellent Consent Form</vt:lpstr>
      <vt:lpstr>Consent Form </vt:lpstr>
      <vt:lpstr>Summary  </vt:lpstr>
      <vt:lpstr>References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Ethics in clinical studies and research</dc:title>
  <dc:creator>user</dc:creator>
  <cp:lastModifiedBy>Kamande</cp:lastModifiedBy>
  <cp:revision>78</cp:revision>
  <dcterms:created xsi:type="dcterms:W3CDTF">2021-01-26T04:54:42Z</dcterms:created>
  <dcterms:modified xsi:type="dcterms:W3CDTF">2021-01-27T18:44:59Z</dcterms:modified>
</cp:coreProperties>
</file>